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147482248" r:id="rId2"/>
    <p:sldId id="2147482247" r:id="rId3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中等深淺樣式 1 - 輔色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63" d="100"/>
          <a:sy n="63" d="100"/>
        </p:scale>
        <p:origin x="876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投影片" preserve="1">
  <p:cSld name="標題投影片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一張含有 圖形 的圖片&#10;&#10;AI 產生的內容可能不正確。">
            <a:extLst>
              <a:ext uri="{FF2B5EF4-FFF2-40B4-BE49-F238E27FC236}">
                <a16:creationId xmlns:a16="http://schemas.microsoft.com/office/drawing/2014/main" id="{026A16C4-3BD0-72DB-C8B5-239F03494B4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sp>
        <p:nvSpPr>
          <p:cNvPr id="14" name="Google Shape;14;p7"/>
          <p:cNvSpPr txBox="1">
            <a:spLocks noGrp="1"/>
          </p:cNvSpPr>
          <p:nvPr>
            <p:ph type="title"/>
          </p:nvPr>
        </p:nvSpPr>
        <p:spPr>
          <a:xfrm>
            <a:off x="1114515" y="1278736"/>
            <a:ext cx="9962700" cy="759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F4F4F"/>
              </a:buClr>
              <a:buSzPts val="3000"/>
              <a:buNone/>
              <a:defRPr sz="3000" i="0">
                <a:solidFill>
                  <a:srgbClr val="4F4F4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>
            <a:endParaRPr/>
          </a:p>
        </p:txBody>
      </p:sp>
      <p:sp>
        <p:nvSpPr>
          <p:cNvPr id="15" name="Google Shape;15;p7"/>
          <p:cNvSpPr txBox="1">
            <a:spLocks noGrp="1"/>
          </p:cNvSpPr>
          <p:nvPr>
            <p:ph type="body" idx="1"/>
          </p:nvPr>
        </p:nvSpPr>
        <p:spPr>
          <a:xfrm>
            <a:off x="1114350" y="2394796"/>
            <a:ext cx="9963300" cy="308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BE171B"/>
              </a:buClr>
              <a:buSzPts val="2400"/>
              <a:buChar char="●"/>
              <a:defRPr i="0">
                <a:solidFill>
                  <a:srgbClr val="4F4F4F"/>
                </a:solidFill>
              </a:defRPr>
            </a:lvl1pPr>
            <a:lvl2pPr marL="914400" marR="0" lvl="1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181D"/>
              </a:buClr>
              <a:buSzPts val="2000"/>
              <a:buChar char="●"/>
              <a:defRPr i="0">
                <a:solidFill>
                  <a:srgbClr val="4F4F4F"/>
                </a:solidFill>
              </a:defRPr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E171B"/>
              </a:buClr>
              <a:buSzPts val="1800"/>
              <a:buChar char="■"/>
              <a:defRPr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E171B"/>
              </a:buClr>
              <a:buSzPts val="1800"/>
              <a:buNone/>
              <a:defRPr b="1"/>
            </a:lvl4pPr>
            <a:lvl5pPr marL="2286000" lvl="4" indent="-3238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E171B"/>
              </a:buClr>
              <a:buSzPts val="1500"/>
              <a:buChar char="•"/>
              <a:defRPr sz="1500" b="1"/>
            </a:lvl5pPr>
            <a:lvl6pPr marL="2743200" lvl="5" indent="-3175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E171B"/>
              </a:buClr>
              <a:buSzPts val="1400"/>
              <a:buChar char="•"/>
              <a:defRPr sz="1400" b="1">
                <a:solidFill>
                  <a:srgbClr val="464444"/>
                </a:solidFill>
              </a:defRPr>
            </a:lvl6pPr>
            <a:lvl7pPr marL="3200400" lvl="6" indent="-30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E171B"/>
              </a:buClr>
              <a:buSzPts val="1200"/>
              <a:buChar char="•"/>
              <a:defRPr sz="1200" b="1">
                <a:solidFill>
                  <a:srgbClr val="464444"/>
                </a:solidFill>
              </a:defRPr>
            </a:lvl7pPr>
            <a:lvl8pPr marL="3657600" lvl="7" indent="-2921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E171B"/>
              </a:buClr>
              <a:buSzPts val="1000"/>
              <a:buChar char="•"/>
              <a:defRPr sz="1000" b="1">
                <a:solidFill>
                  <a:srgbClr val="464444"/>
                </a:solidFill>
              </a:defRPr>
            </a:lvl8pPr>
            <a:lvl9pPr marL="4114800" lvl="8" indent="-279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BE171B"/>
              </a:buClr>
              <a:buSzPts val="800"/>
              <a:buChar char="•"/>
              <a:defRPr sz="800" b="1">
                <a:solidFill>
                  <a:srgbClr val="464444"/>
                </a:solidFill>
              </a:defRPr>
            </a:lvl9pPr>
          </a:lstStyle>
          <a:p>
            <a:endParaRPr/>
          </a:p>
        </p:txBody>
      </p:sp>
      <p:cxnSp>
        <p:nvCxnSpPr>
          <p:cNvPr id="16" name="Google Shape;16;p7"/>
          <p:cNvCxnSpPr/>
          <p:nvPr/>
        </p:nvCxnSpPr>
        <p:spPr>
          <a:xfrm>
            <a:off x="1114515" y="2056042"/>
            <a:ext cx="9962700" cy="0"/>
          </a:xfrm>
          <a:prstGeom prst="straightConnector1">
            <a:avLst/>
          </a:prstGeom>
          <a:noFill/>
          <a:ln w="19050" cap="flat" cmpd="sng">
            <a:solidFill>
              <a:srgbClr val="A5A5A5"/>
            </a:solidFill>
            <a:prstDash val="solid"/>
            <a:miter lim="800000"/>
            <a:headEnd type="none" w="sm" len="sm"/>
            <a:tailEnd type="none" w="sm" len="sm"/>
          </a:ln>
        </p:spPr>
      </p:cxnSp>
      <p:pic>
        <p:nvPicPr>
          <p:cNvPr id="17" name="Google Shape;17;p7" title="金控_中_白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0600" y="5618832"/>
            <a:ext cx="2830550" cy="107705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2008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標題投影片" preserve="1">
  <p:cSld name="2_標題投影片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一張含有 圖形 的圖片&#10;&#10;AI 產生的內容可能不正確。">
            <a:extLst>
              <a:ext uri="{FF2B5EF4-FFF2-40B4-BE49-F238E27FC236}">
                <a16:creationId xmlns:a16="http://schemas.microsoft.com/office/drawing/2014/main" id="{E912A1DA-C32A-79BA-3D45-A52103A38D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pic>
        <p:nvPicPr>
          <p:cNvPr id="19" name="Google Shape;19;p8" title="金控_中_白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0600" y="5618832"/>
            <a:ext cx="2830550" cy="1077051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Google Shape;20;p8"/>
          <p:cNvSpPr txBox="1">
            <a:spLocks noGrp="1"/>
          </p:cNvSpPr>
          <p:nvPr>
            <p:ph type="title"/>
          </p:nvPr>
        </p:nvSpPr>
        <p:spPr>
          <a:xfrm>
            <a:off x="1114531" y="1640061"/>
            <a:ext cx="9962700" cy="21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4F4F"/>
              </a:buClr>
              <a:buSzPts val="4400"/>
              <a:buNone/>
              <a:defRPr sz="4400" i="0">
                <a:solidFill>
                  <a:srgbClr val="4F4F4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0813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標題投影片" preserve="1">
  <p:cSld name="3_標題投影片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一張含有 圖形, 設計 的圖片&#10;&#10;AI 產生的內容可能不正確。">
            <a:extLst>
              <a:ext uri="{FF2B5EF4-FFF2-40B4-BE49-F238E27FC236}">
                <a16:creationId xmlns:a16="http://schemas.microsoft.com/office/drawing/2014/main" id="{C649EEB2-B486-967D-A023-BE167D421E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pic>
        <p:nvPicPr>
          <p:cNvPr id="22" name="Google Shape;22;p9" title="金控_中_白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680600" y="5618832"/>
            <a:ext cx="2830550" cy="1077051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9"/>
          <p:cNvSpPr txBox="1">
            <a:spLocks noGrp="1"/>
          </p:cNvSpPr>
          <p:nvPr>
            <p:ph type="title"/>
          </p:nvPr>
        </p:nvSpPr>
        <p:spPr>
          <a:xfrm>
            <a:off x="1114531" y="1640061"/>
            <a:ext cx="9962700" cy="21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F4F4F"/>
              </a:buClr>
              <a:buSzPts val="4400"/>
              <a:buNone/>
              <a:defRPr sz="4400" i="0">
                <a:solidFill>
                  <a:srgbClr val="4F4F4F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615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標題及內容" preserve="1">
  <p:cSld name="1_標題及內容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>
            <a:spLocks noGrp="1"/>
          </p:cNvSpPr>
          <p:nvPr>
            <p:ph type="body" idx="1"/>
          </p:nvPr>
        </p:nvSpPr>
        <p:spPr>
          <a:xfrm>
            <a:off x="368595" y="1247553"/>
            <a:ext cx="11242500" cy="488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CC181D"/>
              </a:buClr>
              <a:buSzPts val="2400"/>
              <a:buFont typeface="Noto Sans Symbols"/>
              <a:buChar char="■"/>
              <a:defRPr sz="2400" b="1"/>
            </a:lvl1pPr>
            <a:lvl2pPr marL="914400" lvl="1" indent="-3556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181D"/>
              </a:buClr>
              <a:buSzPts val="2000"/>
              <a:buFont typeface="Noto Sans Symbols"/>
              <a:buChar char="●"/>
              <a:defRPr sz="2000" b="1"/>
            </a:lvl2pPr>
            <a:lvl3pPr marL="1371600" lvl="2" indent="-3302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181D"/>
              </a:buClr>
              <a:buSzPts val="1600"/>
              <a:buFont typeface="Noto Sans Symbols"/>
              <a:buChar char="●"/>
              <a:defRPr sz="1600" b="1"/>
            </a:lvl3pPr>
            <a:lvl4pPr marL="1828800" lvl="3" indent="-30480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CC181D"/>
              </a:buClr>
              <a:buSzPts val="1200"/>
              <a:buFont typeface="Arial"/>
              <a:buChar char="•"/>
              <a:defRPr sz="1200" b="1"/>
            </a:lvl4pPr>
            <a:lvl5pPr marL="2286000" lvl="4" indent="-31432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CC181D"/>
              </a:buClr>
              <a:buSzPts val="1350"/>
              <a:buFont typeface="Noto Sans Symbols"/>
              <a:buChar char="●"/>
              <a:defRPr sz="1350" b="1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349956" y="259072"/>
            <a:ext cx="11261019" cy="759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4444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sldNum" idx="12"/>
          </p:nvPr>
        </p:nvSpPr>
        <p:spPr>
          <a:xfrm flipH="1">
            <a:off x="11397425" y="6394525"/>
            <a:ext cx="651300" cy="32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656565"/>
                </a:solidFill>
                <a:latin typeface="Noto Sans"/>
                <a:ea typeface="Noto Sans"/>
                <a:cs typeface="Noto Sans"/>
                <a:sym typeface="Noto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656565"/>
                </a:solidFill>
                <a:latin typeface="Noto Sans"/>
                <a:ea typeface="Noto Sans"/>
                <a:cs typeface="Noto Sans"/>
                <a:sym typeface="Noto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656565"/>
                </a:solidFill>
                <a:latin typeface="Noto Sans"/>
                <a:ea typeface="Noto Sans"/>
                <a:cs typeface="Noto Sans"/>
                <a:sym typeface="Noto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656565"/>
                </a:solidFill>
                <a:latin typeface="Noto Sans"/>
                <a:ea typeface="Noto Sans"/>
                <a:cs typeface="Noto Sans"/>
                <a:sym typeface="Noto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656565"/>
                </a:solidFill>
                <a:latin typeface="Noto Sans"/>
                <a:ea typeface="Noto Sans"/>
                <a:cs typeface="Noto Sans"/>
                <a:sym typeface="Noto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656565"/>
                </a:solidFill>
                <a:latin typeface="Noto Sans"/>
                <a:ea typeface="Noto Sans"/>
                <a:cs typeface="Noto Sans"/>
                <a:sym typeface="Noto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656565"/>
                </a:solidFill>
                <a:latin typeface="Noto Sans"/>
                <a:ea typeface="Noto Sans"/>
                <a:cs typeface="Noto Sans"/>
                <a:sym typeface="Noto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656565"/>
                </a:solidFill>
                <a:latin typeface="Noto Sans"/>
                <a:ea typeface="Noto Sans"/>
                <a:cs typeface="Noto Sans"/>
                <a:sym typeface="Noto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656565"/>
                </a:solidFill>
                <a:latin typeface="Noto Sans"/>
                <a:ea typeface="Noto Sans"/>
                <a:cs typeface="Noto Sans"/>
                <a:sym typeface="Noto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  <p:sp>
        <p:nvSpPr>
          <p:cNvPr id="28" name="Google Shape;28;p10"/>
          <p:cNvSpPr txBox="1"/>
          <p:nvPr/>
        </p:nvSpPr>
        <p:spPr>
          <a:xfrm>
            <a:off x="-2146501" y="-1235899"/>
            <a:ext cx="11261019" cy="759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4444"/>
              </a:buClr>
              <a:buSzPts val="3000"/>
              <a:buFont typeface="Noto Sans"/>
              <a:buNone/>
            </a:pPr>
            <a:endParaRPr sz="3000" b="1" i="0" u="none" strike="noStrike" cap="none">
              <a:solidFill>
                <a:srgbClr val="464444"/>
              </a:solidFill>
              <a:latin typeface="Noto Sans"/>
              <a:ea typeface="Noto Sans"/>
              <a:cs typeface="Noto Sans"/>
              <a:sym typeface="Noto Sans"/>
            </a:endParaRPr>
          </a:p>
        </p:txBody>
      </p:sp>
      <p:pic>
        <p:nvPicPr>
          <p:cNvPr id="29" name="Google Shape;29;p10" title="標語_中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10311550" y="6534225"/>
            <a:ext cx="1071550" cy="128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Google Shape;30;p10" title="金控_中_彩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6248175"/>
            <a:ext cx="1602775" cy="6098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1" name="Google Shape;31;p10"/>
          <p:cNvCxnSpPr/>
          <p:nvPr/>
        </p:nvCxnSpPr>
        <p:spPr>
          <a:xfrm>
            <a:off x="1597301" y="6445831"/>
            <a:ext cx="8341800" cy="0"/>
          </a:xfrm>
          <a:prstGeom prst="straightConnector1">
            <a:avLst/>
          </a:prstGeom>
          <a:noFill/>
          <a:ln w="19050" cap="flat" cmpd="sng">
            <a:solidFill>
              <a:srgbClr val="D70C18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32" name="Google Shape;32;p10"/>
          <p:cNvCxnSpPr/>
          <p:nvPr/>
        </p:nvCxnSpPr>
        <p:spPr>
          <a:xfrm rot="10800000">
            <a:off x="9939225" y="6445838"/>
            <a:ext cx="1446600" cy="0"/>
          </a:xfrm>
          <a:prstGeom prst="straightConnector1">
            <a:avLst/>
          </a:prstGeom>
          <a:noFill/>
          <a:ln w="19050" cap="flat" cmpd="sng">
            <a:solidFill>
              <a:srgbClr val="D8D8D8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838446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章節標題" preserve="1">
  <p:cSld name="2_章節標題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 descr="一張含有 設計 的圖片&#10;&#10;AI 產生的內容可能不正確。">
            <a:extLst>
              <a:ext uri="{FF2B5EF4-FFF2-40B4-BE49-F238E27FC236}">
                <a16:creationId xmlns:a16="http://schemas.microsoft.com/office/drawing/2014/main" id="{3B5AF3D8-B199-5417-755A-9D51D04F6E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7" y="0"/>
            <a:ext cx="12187066" cy="6858000"/>
          </a:xfrm>
          <a:prstGeom prst="rect">
            <a:avLst/>
          </a:prstGeom>
        </p:spPr>
      </p:pic>
      <p:sp>
        <p:nvSpPr>
          <p:cNvPr id="34" name="Google Shape;34;p11"/>
          <p:cNvSpPr txBox="1">
            <a:spLocks noGrp="1"/>
          </p:cNvSpPr>
          <p:nvPr>
            <p:ph type="title"/>
          </p:nvPr>
        </p:nvSpPr>
        <p:spPr>
          <a:xfrm>
            <a:off x="831851" y="4128475"/>
            <a:ext cx="10515600" cy="160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4444"/>
              </a:buClr>
              <a:buSzPts val="4800"/>
              <a:buNone/>
              <a:defRPr sz="4800" i="0">
                <a:solidFill>
                  <a:srgbClr val="464444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9pPr>
          </a:lstStyle>
          <a:p>
            <a:endParaRPr/>
          </a:p>
        </p:txBody>
      </p:sp>
      <p:pic>
        <p:nvPicPr>
          <p:cNvPr id="35" name="Google Shape;35;p11" title="金控_中_白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08100" y="688548"/>
            <a:ext cx="5575550" cy="21215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25373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1" y="274639"/>
            <a:ext cx="8655051" cy="633412"/>
          </a:xfrm>
          <a:prstGeom prst="rect">
            <a:avLst/>
          </a:prstGeo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720864" y="1196976"/>
            <a:ext cx="10657417" cy="47418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ea typeface="標楷體" pitchFamily="65" charset="-120"/>
              </a:defRPr>
            </a:lvl1pPr>
          </a:lstStyle>
          <a:p>
            <a:pPr>
              <a:defRPr/>
            </a:pPr>
            <a:fld id="{66D20F2B-8BCC-4641-89C3-721583DC6D3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06207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6"/>
          <p:cNvSpPr txBox="1">
            <a:spLocks noGrp="1"/>
          </p:cNvSpPr>
          <p:nvPr>
            <p:ph type="body" idx="1"/>
          </p:nvPr>
        </p:nvSpPr>
        <p:spPr>
          <a:xfrm>
            <a:off x="519290" y="1176425"/>
            <a:ext cx="11091600" cy="5000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EF0000"/>
              </a:buClr>
              <a:buSzPts val="2400"/>
              <a:buFont typeface="Microsoft JhengHei"/>
              <a:buChar char="■"/>
              <a:defRPr sz="2400" b="1" i="0" u="none" strike="noStrike" cap="none">
                <a:solidFill>
                  <a:srgbClr val="464444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F0000"/>
              </a:buClr>
              <a:buSzPts val="2000"/>
              <a:buFont typeface="Microsoft JhengHei"/>
              <a:buChar char="■"/>
              <a:defRPr sz="2000" b="1" i="0" u="none" strike="noStrike" cap="none">
                <a:solidFill>
                  <a:srgbClr val="464444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1371600" marR="0" lvl="2" indent="-3302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EF0000"/>
              </a:buClr>
              <a:buSzPts val="1600"/>
              <a:buFont typeface="Microsoft JhengHei"/>
              <a:buChar char="■"/>
              <a:defRPr sz="1600" b="1" i="0" u="none" strike="noStrike" cap="none">
                <a:solidFill>
                  <a:srgbClr val="464444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64444"/>
              </a:buClr>
              <a:buSzPts val="1600"/>
              <a:buFont typeface="Microsoft JhengHei"/>
              <a:buNone/>
              <a:defRPr sz="1600" b="1" i="0" u="none" strike="noStrike" cap="none">
                <a:solidFill>
                  <a:srgbClr val="464444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2286000" marR="0" lvl="4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464444"/>
              </a:buClr>
              <a:buSzPts val="2400"/>
              <a:buFont typeface="Microsoft JhengHei"/>
              <a:buChar char="•"/>
              <a:defRPr sz="2400" b="1" i="0" u="none" strike="noStrike" cap="none">
                <a:solidFill>
                  <a:srgbClr val="464444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•"/>
              <a:defRPr sz="18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•"/>
              <a:defRPr sz="18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•"/>
              <a:defRPr sz="18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Microsoft JhengHei"/>
              <a:buChar char="•"/>
              <a:defRPr sz="18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9pPr>
          </a:lstStyle>
          <a:p>
            <a:endParaRPr/>
          </a:p>
        </p:txBody>
      </p:sp>
      <p:sp>
        <p:nvSpPr>
          <p:cNvPr id="11" name="Google Shape;11;p6"/>
          <p:cNvSpPr txBox="1">
            <a:spLocks noGrp="1"/>
          </p:cNvSpPr>
          <p:nvPr>
            <p:ph type="title"/>
          </p:nvPr>
        </p:nvSpPr>
        <p:spPr>
          <a:xfrm>
            <a:off x="519290" y="259072"/>
            <a:ext cx="11091685" cy="7598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464444"/>
              </a:buClr>
              <a:buSzPts val="3000"/>
              <a:buFont typeface="Microsoft JhengHei"/>
              <a:buNone/>
              <a:defRPr sz="3000" b="1" i="0" u="none" strike="noStrike" cap="none">
                <a:solidFill>
                  <a:srgbClr val="464444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icrosoft JhengHei"/>
              <a:buNone/>
              <a:defRPr sz="180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icrosoft JhengHei"/>
              <a:buNone/>
              <a:defRPr sz="180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icrosoft JhengHei"/>
              <a:buNone/>
              <a:defRPr sz="180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icrosoft JhengHei"/>
              <a:buNone/>
              <a:defRPr sz="180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icrosoft JhengHei"/>
              <a:buNone/>
              <a:defRPr sz="180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icrosoft JhengHei"/>
              <a:buNone/>
              <a:defRPr sz="180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icrosoft JhengHei"/>
              <a:buNone/>
              <a:defRPr sz="180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Microsoft JhengHei"/>
              <a:buNone/>
              <a:defRPr sz="1800" i="0" u="none" strike="noStrike" cap="none">
                <a:solidFill>
                  <a:srgbClr val="000000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9pPr>
          </a:lstStyle>
          <a:p>
            <a:endParaRPr/>
          </a:p>
        </p:txBody>
      </p:sp>
      <p:sp>
        <p:nvSpPr>
          <p:cNvPr id="12" name="Google Shape;12;p6"/>
          <p:cNvSpPr txBox="1">
            <a:spLocks noGrp="1"/>
          </p:cNvSpPr>
          <p:nvPr>
            <p:ph type="sldNum" idx="12"/>
          </p:nvPr>
        </p:nvSpPr>
        <p:spPr>
          <a:xfrm flipH="1">
            <a:off x="11397425" y="6394525"/>
            <a:ext cx="651300" cy="32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i="0" u="none" strike="noStrike" cap="none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i="0" u="none" strike="noStrike" cap="none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i="0" u="none" strike="noStrike" cap="none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i="0" u="none" strike="noStrike" cap="none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i="0" u="none" strike="noStrike" cap="none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i="0" u="none" strike="noStrike" cap="none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i="0" u="none" strike="noStrike" cap="none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i="0" u="none" strike="noStrike" cap="none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i="0" u="none" strike="noStrike" cap="none">
                <a:solidFill>
                  <a:srgbClr val="7F7F7F"/>
                </a:solidFill>
                <a:latin typeface="Microsoft JhengHei"/>
                <a:ea typeface="Microsoft JhengHei"/>
                <a:cs typeface="Microsoft JhengHei"/>
                <a:sym typeface="Microsoft JhengHe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zh-TW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1622679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A260BAB2-2B22-2FA5-1136-7DAEDF0AC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TW" dirty="0"/>
              <a:t>2024</a:t>
            </a:r>
            <a:r>
              <a:rPr lang="zh-TW" altLang="en-US" dirty="0"/>
              <a:t>年</a:t>
            </a:r>
            <a:r>
              <a:rPr lang="zh-TW" altLang="zh-TW" dirty="0"/>
              <a:t>第</a:t>
            </a:r>
            <a:r>
              <a:rPr lang="en-US" altLang="zh-TW" dirty="0"/>
              <a:t>22</a:t>
            </a:r>
            <a:r>
              <a:rPr lang="zh-TW" altLang="zh-TW" dirty="0"/>
              <a:t>屆台新藝術獎入圍推廣計畫—</a:t>
            </a:r>
            <a:r>
              <a:rPr lang="zh-TW" altLang="zh-TW" sz="1400" dirty="0"/>
              <a:t>贊助</a:t>
            </a:r>
            <a:r>
              <a:rPr lang="en-US" altLang="zh-TW" sz="1400" dirty="0"/>
              <a:t>13</a:t>
            </a:r>
            <a:r>
              <a:rPr lang="zh-TW" altLang="zh-TW" sz="1400" dirty="0"/>
              <a:t>組入圍藝術家</a:t>
            </a:r>
            <a:r>
              <a:rPr lang="en-US" altLang="zh-TW" sz="1400" dirty="0"/>
              <a:t>/</a:t>
            </a:r>
            <a:r>
              <a:rPr lang="zh-TW" altLang="zh-TW" sz="1400" dirty="0"/>
              <a:t>團隊作品推廣</a:t>
            </a:r>
            <a:r>
              <a:rPr lang="en-US" altLang="zh-TW" sz="1400" dirty="0"/>
              <a:t>&amp;</a:t>
            </a:r>
            <a:r>
              <a:rPr lang="zh-TW" altLang="zh-TW" sz="1400" dirty="0"/>
              <a:t>創作計畫</a:t>
            </a:r>
            <a:r>
              <a:rPr lang="en-US" altLang="zh-TW" sz="1400" dirty="0"/>
              <a:t> </a:t>
            </a:r>
            <a:br>
              <a:rPr lang="en-US" altLang="zh-TW" sz="1400" dirty="0"/>
            </a:br>
            <a:r>
              <a:rPr lang="en-US" altLang="zh-TW" sz="1400" dirty="0"/>
              <a:t>(</a:t>
            </a:r>
            <a:r>
              <a:rPr lang="zh-TW" altLang="zh-TW" sz="1400" dirty="0"/>
              <a:t>每組</a:t>
            </a:r>
            <a:r>
              <a:rPr lang="en-US" altLang="zh-TW" sz="1400" dirty="0"/>
              <a:t>10</a:t>
            </a:r>
            <a:r>
              <a:rPr lang="zh-TW" altLang="zh-TW" sz="1400" dirty="0"/>
              <a:t>萬元</a:t>
            </a:r>
            <a:r>
              <a:rPr lang="en-US" altLang="zh-TW" sz="1400" dirty="0"/>
              <a:t>)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C45EB98-689A-CC4C-6DCD-A20CDBA93CA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100" b="0" i="0" u="none" strike="noStrike" kern="1200" cap="none" spc="0" normalizeH="0" baseline="0" noProof="0" smtClean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Noto Sans"/>
                <a:ea typeface="Noto Sans"/>
                <a:cs typeface="Noto Sans"/>
                <a:sym typeface="Noto San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1</a:t>
            </a:fld>
            <a:endParaRPr kumimoji="0" lang="zh-TW" altLang="en-US" sz="1100" b="0" i="0" u="none" strike="noStrike" kern="1200" cap="none" spc="0" normalizeH="0" baseline="0" noProof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Noto Sans"/>
              <a:cs typeface="Noto Sans"/>
              <a:sym typeface="Noto Sans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4A062510-B011-C82E-5D89-00913E04F3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1451229"/>
              </p:ext>
            </p:extLst>
          </p:nvPr>
        </p:nvGraphicFramePr>
        <p:xfrm>
          <a:off x="535146" y="1337944"/>
          <a:ext cx="11075829" cy="4646295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460961">
                  <a:extLst>
                    <a:ext uri="{9D8B030D-6E8A-4147-A177-3AD203B41FA5}">
                      <a16:colId xmlns:a16="http://schemas.microsoft.com/office/drawing/2014/main" val="3353640225"/>
                    </a:ext>
                  </a:extLst>
                </a:gridCol>
                <a:gridCol w="8614868">
                  <a:extLst>
                    <a:ext uri="{9D8B030D-6E8A-4147-A177-3AD203B41FA5}">
                      <a16:colId xmlns:a16="http://schemas.microsoft.com/office/drawing/2014/main" val="649944453"/>
                    </a:ext>
                  </a:extLst>
                </a:gridCol>
              </a:tblGrid>
              <a:tr h="366411">
                <a:tc>
                  <a:txBody>
                    <a:bodyPr/>
                    <a:lstStyle/>
                    <a:p>
                      <a:pPr algn="ctr"/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項目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sz="16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團隊</a:t>
                      </a:r>
                      <a:r>
                        <a:rPr lang="en-US" sz="16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60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  <a:endParaRPr lang="zh-TW" sz="160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795770"/>
                  </a:ext>
                </a:extLst>
              </a:tr>
              <a:tr h="366411">
                <a:tc>
                  <a:txBody>
                    <a:bodyPr/>
                    <a:lstStyle/>
                    <a:p>
                      <a:pPr algn="ctr"/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國際交流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高重黎—藝術家海外國際交流計畫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2851580"/>
                  </a:ext>
                </a:extLst>
              </a:tr>
              <a:tr h="1175569">
                <a:tc>
                  <a:txBody>
                    <a:bodyPr/>
                    <a:lstStyle/>
                    <a:p>
                      <a:pPr algn="ctr"/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國內演出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莎士比亞的妹妹們的劇團《泰雅精神文創劇場》花東巡演計畫</a:t>
                      </a: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一心戲劇團《仁劍‧開鋒》新作演出</a:t>
                      </a: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臺北木偶劇團《觀音山的秘密》新作演出</a:t>
                      </a: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躍演劇團《勸世三姊妹》音樂劇巡演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7937526"/>
                  </a:ext>
                </a:extLst>
              </a:tr>
              <a:tr h="1882945">
                <a:tc>
                  <a:txBody>
                    <a:bodyPr/>
                    <a:lstStyle/>
                    <a:p>
                      <a:pPr algn="ctr"/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藝術創作計畫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丘子晏《大洪水》影像創作計畫</a:t>
                      </a: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李承亮、蔡咅璟《永福製品》延伸創作計畫</a:t>
                      </a: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李奎壁《吹過香蕉樹的風》數位網路發展創作計畫</a:t>
                      </a: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蕭其珩</a:t>
                      </a:r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  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藍國</a:t>
                      </a:r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OVA 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系列創作</a:t>
                      </a: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葉于瑄╳鄭道元╳蕭育禮《逆斷口：相》延伸創作計畫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8461317"/>
                  </a:ext>
                </a:extLst>
              </a:tr>
              <a:tr h="854959">
                <a:tc>
                  <a:txBody>
                    <a:bodyPr/>
                    <a:lstStyle/>
                    <a:p>
                      <a:pPr algn="ctr"/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出版</a:t>
                      </a:r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&amp;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研究計畫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黃郁晴</a:t>
                      </a:r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娩娩工作室《藝術之子》劇本出版計畫</a:t>
                      </a: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台南藝術公社—紐西蘭旺阿努伊河</a:t>
                      </a:r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(Whanganui River) 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「河川法人化」考察研究</a:t>
                      </a:r>
                    </a:p>
                    <a:p>
                      <a:pPr marL="342900" lvl="0" indent="-342900">
                        <a:buFont typeface="Wingdings" panose="05000000000000000000" pitchFamily="2" charset="2"/>
                        <a:buChar char=""/>
                        <a:tabLst>
                          <a:tab pos="457200" algn="l"/>
                        </a:tabLst>
                      </a:pP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壞鞋子舞蹈劇場：劉昀</a:t>
                      </a:r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X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劉俊德—田野探索暨創作計畫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9100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90543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>
            <a:extLst>
              <a:ext uri="{FF2B5EF4-FFF2-40B4-BE49-F238E27FC236}">
                <a16:creationId xmlns:a16="http://schemas.microsoft.com/office/drawing/2014/main" id="{A260BAB2-2B22-2FA5-1136-7DAEDF0AC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altLang="zh-TW" dirty="0"/>
              <a:t>2024</a:t>
            </a:r>
            <a:r>
              <a:rPr lang="zh-TW" altLang="zh-TW" dirty="0"/>
              <a:t>年度展演贊助—</a:t>
            </a:r>
            <a:r>
              <a:rPr lang="zh-TW" altLang="zh-TW" sz="1400" dirty="0"/>
              <a:t>相關推廣連結</a:t>
            </a:r>
            <a:r>
              <a:rPr lang="en-US" altLang="zh-TW" sz="1400" dirty="0"/>
              <a:t> / </a:t>
            </a:r>
            <a:r>
              <a:rPr lang="zh-TW" altLang="zh-TW" sz="1400" dirty="0"/>
              <a:t>藝術獎作品國內延續或國際交流</a:t>
            </a:r>
            <a:endParaRPr lang="zh-TW" altLang="en-US" dirty="0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1C45EB98-689A-CC4C-6DCD-A20CDBA93CA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fld id="{00000000-1234-1234-1234-123412341234}" type="slidenum">
              <a:rPr kumimoji="0" lang="en-US" altLang="zh-TW" sz="1100" b="0" i="0" u="none" strike="noStrike" kern="1200" cap="none" spc="0" normalizeH="0" baseline="0" noProof="0" smtClean="0">
                <a:ln>
                  <a:noFill/>
                </a:ln>
                <a:solidFill>
                  <a:srgbClr val="656565"/>
                </a:solidFill>
                <a:effectLst/>
                <a:uLnTx/>
                <a:uFillTx/>
                <a:latin typeface="Noto Sans"/>
                <a:ea typeface="Noto Sans"/>
                <a:cs typeface="Noto Sans"/>
                <a:sym typeface="Noto San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  <a:tabLst/>
                <a:defRPr/>
              </a:pPr>
              <a:t>2</a:t>
            </a:fld>
            <a:endParaRPr kumimoji="0" lang="zh-TW" altLang="en-US" sz="1100" b="0" i="0" u="none" strike="noStrike" kern="1200" cap="none" spc="0" normalizeH="0" baseline="0" noProof="0">
              <a:ln>
                <a:noFill/>
              </a:ln>
              <a:solidFill>
                <a:srgbClr val="656565"/>
              </a:solidFill>
              <a:effectLst/>
              <a:uLnTx/>
              <a:uFillTx/>
              <a:latin typeface="Noto Sans"/>
              <a:cs typeface="Noto Sans"/>
              <a:sym typeface="Noto Sans"/>
            </a:endParaRPr>
          </a:p>
        </p:txBody>
      </p:sp>
      <p:graphicFrame>
        <p:nvGraphicFramePr>
          <p:cNvPr id="2" name="表格 1">
            <a:extLst>
              <a:ext uri="{FF2B5EF4-FFF2-40B4-BE49-F238E27FC236}">
                <a16:creationId xmlns:a16="http://schemas.microsoft.com/office/drawing/2014/main" id="{4A062510-B011-C82E-5D89-00913E04F3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625879"/>
              </p:ext>
            </p:extLst>
          </p:nvPr>
        </p:nvGraphicFramePr>
        <p:xfrm>
          <a:off x="535146" y="1337944"/>
          <a:ext cx="11075829" cy="4646295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460961">
                  <a:extLst>
                    <a:ext uri="{9D8B030D-6E8A-4147-A177-3AD203B41FA5}">
                      <a16:colId xmlns:a16="http://schemas.microsoft.com/office/drawing/2014/main" val="3353640225"/>
                    </a:ext>
                  </a:extLst>
                </a:gridCol>
                <a:gridCol w="8614868">
                  <a:extLst>
                    <a:ext uri="{9D8B030D-6E8A-4147-A177-3AD203B41FA5}">
                      <a16:colId xmlns:a16="http://schemas.microsoft.com/office/drawing/2014/main" val="649944453"/>
                    </a:ext>
                  </a:extLst>
                </a:gridCol>
              </a:tblGrid>
              <a:tr h="366411">
                <a:tc>
                  <a:txBody>
                    <a:bodyPr/>
                    <a:lstStyle/>
                    <a:p>
                      <a:pPr algn="ctr"/>
                      <a:r>
                        <a:rPr lang="zh-TW" sz="1800" b="1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贊助單位</a:t>
                      </a:r>
                      <a:endParaRPr lang="zh-TW" sz="18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sz="1800" b="1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贊助計畫</a:t>
                      </a:r>
                      <a:r>
                        <a:rPr lang="en-US" sz="1800" b="1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/</a:t>
                      </a:r>
                      <a:r>
                        <a:rPr lang="zh-TW" sz="1800" b="1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內容</a:t>
                      </a:r>
                      <a:endParaRPr lang="zh-TW" sz="18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9795770"/>
                  </a:ext>
                </a:extLst>
              </a:tr>
              <a:tr h="366411">
                <a:tc>
                  <a:txBody>
                    <a:bodyPr/>
                    <a:lstStyle/>
                    <a:p>
                      <a:pPr algn="ctr"/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嘉義市文化基金會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2024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嘉義國際藝術紀錄影展</a:t>
                      </a:r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—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支持「講座</a:t>
                      </a:r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&amp;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映後座談」特別贊助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02851580"/>
                  </a:ext>
                </a:extLst>
              </a:tr>
              <a:tr h="1175569">
                <a:tc>
                  <a:txBody>
                    <a:bodyPr/>
                    <a:lstStyle/>
                    <a:p>
                      <a:pPr algn="ctr"/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布拉瑞揚舞團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《我・我們》法國巴黎夏佑劇院演出</a:t>
                      </a:r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—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海外演出經費贊助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37937526"/>
                  </a:ext>
                </a:extLst>
              </a:tr>
              <a:tr h="1882945">
                <a:tc>
                  <a:txBody>
                    <a:bodyPr/>
                    <a:lstStyle/>
                    <a:p>
                      <a:pPr algn="ctr"/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躍演劇團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《勸世三姊妹》首赴紐約外百老匯劇場演出計畫</a:t>
                      </a:r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—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國際製作暨演出贊助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8461317"/>
                  </a:ext>
                </a:extLst>
              </a:tr>
              <a:tr h="854959">
                <a:tc>
                  <a:txBody>
                    <a:bodyPr/>
                    <a:lstStyle/>
                    <a:p>
                      <a:pPr algn="ctr"/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文化科技發展協會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2024 CULTECH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文化科技共創集智提案徵選活動</a:t>
                      </a:r>
                      <a:r>
                        <a:rPr lang="en-US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—</a:t>
                      </a:r>
                      <a:r>
                        <a:rPr lang="zh-TW" sz="1600" dirty="0">
                          <a:effectLst/>
                          <a:latin typeface="微軟正黑體" panose="020B0604030504040204" pitchFamily="34" charset="-120"/>
                          <a:ea typeface="微軟正黑體" panose="020B0604030504040204" pitchFamily="34" charset="-120"/>
                        </a:rPr>
                        <a:t>支持年度共創集智提案，提供企業首獎獎金</a:t>
                      </a:r>
                      <a:endParaRPr lang="zh-TW" sz="1600" dirty="0">
                        <a:effectLst/>
                        <a:latin typeface="微軟正黑體" panose="020B0604030504040204" pitchFamily="34" charset="-120"/>
                        <a:ea typeface="微軟正黑體" panose="020B0604030504040204" pitchFamily="34" charset="-120"/>
                        <a:cs typeface="新細明體" panose="02020500000000000000" pitchFamily="18" charset="-12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91009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709030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佈景主題">
  <a:themeElements>
    <a:clrScheme name="Office 佈景主題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</TotalTime>
  <Words>349</Words>
  <Application>Microsoft Office PowerPoint</Application>
  <PresentationFormat>寬螢幕</PresentationFormat>
  <Paragraphs>33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10" baseType="lpstr">
      <vt:lpstr>Noto Sans Symbols</vt:lpstr>
      <vt:lpstr>微軟正黑體</vt:lpstr>
      <vt:lpstr>微軟正黑體</vt:lpstr>
      <vt:lpstr>標楷體</vt:lpstr>
      <vt:lpstr>Arial</vt:lpstr>
      <vt:lpstr>Noto Sans</vt:lpstr>
      <vt:lpstr>Wingdings</vt:lpstr>
      <vt:lpstr>1_Office 佈景主題</vt:lpstr>
      <vt:lpstr>2024年第22屆台新藝術獎入圍推廣計畫—贊助13組入圍藝術家/團隊作品推廣&amp;創作計畫  (每組10萬元)</vt:lpstr>
      <vt:lpstr>2024年度展演贊助—相關推廣連結 / 藝術獎作品國內延續或國際交流</vt:lpstr>
    </vt:vector>
  </TitlesOfParts>
  <Company>Taishin International 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李宜錡</dc:creator>
  <cp:lastModifiedBy>李宜錡</cp:lastModifiedBy>
  <cp:revision>5</cp:revision>
  <dcterms:created xsi:type="dcterms:W3CDTF">2026-03-10T06:18:30Z</dcterms:created>
  <dcterms:modified xsi:type="dcterms:W3CDTF">2026-03-11T00:55:36Z</dcterms:modified>
</cp:coreProperties>
</file>